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5143500" cx="9144000"/>
  <p:notesSz cx="6858000" cy="9144000"/>
  <p:embeddedFontLst>
    <p:embeddedFont>
      <p:font typeface="Montserrat SemiBold"/>
      <p:regular r:id="rId58"/>
      <p:bold r:id="rId59"/>
      <p:italic r:id="rId60"/>
      <p:boldItalic r:id="rId61"/>
    </p:embeddedFont>
    <p:embeddedFont>
      <p:font typeface="Roboto"/>
      <p:regular r:id="rId62"/>
      <p:bold r:id="rId63"/>
      <p:italic r:id="rId64"/>
      <p:boldItalic r:id="rId65"/>
    </p:embeddedFont>
    <p:embeddedFont>
      <p:font typeface="Roboto Medium"/>
      <p:regular r:id="rId66"/>
      <p:bold r:id="rId67"/>
      <p:italic r:id="rId68"/>
      <p:boldItalic r:id="rId69"/>
    </p:embeddedFont>
    <p:embeddedFont>
      <p:font typeface="Montserrat"/>
      <p:regular r:id="rId70"/>
      <p:bold r:id="rId71"/>
      <p:italic r:id="rId72"/>
      <p:boldItalic r:id="rId73"/>
    </p:embeddedFont>
    <p:embeddedFont>
      <p:font typeface="Montserrat Medium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Montserrat-boldItalic.fntdata"/><Relationship Id="rId72" Type="http://schemas.openxmlformats.org/officeDocument/2006/relationships/font" Target="fonts/Montserrat-italic.fntdata"/><Relationship Id="rId31" Type="http://schemas.openxmlformats.org/officeDocument/2006/relationships/slide" Target="slides/slide27.xml"/><Relationship Id="rId75" Type="http://schemas.openxmlformats.org/officeDocument/2006/relationships/font" Target="fonts/MontserratMedium-bold.fntdata"/><Relationship Id="rId30" Type="http://schemas.openxmlformats.org/officeDocument/2006/relationships/slide" Target="slides/slide26.xml"/><Relationship Id="rId74" Type="http://schemas.openxmlformats.org/officeDocument/2006/relationships/font" Target="fonts/MontserratMedium-regular.fntdata"/><Relationship Id="rId33" Type="http://schemas.openxmlformats.org/officeDocument/2006/relationships/slide" Target="slides/slide29.xml"/><Relationship Id="rId77" Type="http://schemas.openxmlformats.org/officeDocument/2006/relationships/font" Target="fonts/MontserratMedium-boldItalic.fntdata"/><Relationship Id="rId32" Type="http://schemas.openxmlformats.org/officeDocument/2006/relationships/slide" Target="slides/slide28.xml"/><Relationship Id="rId76" Type="http://schemas.openxmlformats.org/officeDocument/2006/relationships/font" Target="fonts/MontserratMedium-italic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Montserrat-bold.fntdata"/><Relationship Id="rId70" Type="http://schemas.openxmlformats.org/officeDocument/2006/relationships/font" Target="fonts/Montserrat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-regular.fntdata"/><Relationship Id="rId61" Type="http://schemas.openxmlformats.org/officeDocument/2006/relationships/font" Target="fonts/MontserratSemiBold-boldItalic.fntdata"/><Relationship Id="rId20" Type="http://schemas.openxmlformats.org/officeDocument/2006/relationships/slide" Target="slides/slide16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8.xml"/><Relationship Id="rId66" Type="http://schemas.openxmlformats.org/officeDocument/2006/relationships/font" Target="fonts/RobotoMedium-regular.fntdata"/><Relationship Id="rId21" Type="http://schemas.openxmlformats.org/officeDocument/2006/relationships/slide" Target="slides/slide17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20.xml"/><Relationship Id="rId68" Type="http://schemas.openxmlformats.org/officeDocument/2006/relationships/font" Target="fonts/RobotoMedium-italic.fntdata"/><Relationship Id="rId23" Type="http://schemas.openxmlformats.org/officeDocument/2006/relationships/slide" Target="slides/slide19.xml"/><Relationship Id="rId67" Type="http://schemas.openxmlformats.org/officeDocument/2006/relationships/font" Target="fonts/RobotoMedium-bold.fntdata"/><Relationship Id="rId60" Type="http://schemas.openxmlformats.org/officeDocument/2006/relationships/font" Target="fonts/MontserratSemiBold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obotoMedium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MontserratSemiBold-bold.fntdata"/><Relationship Id="rId14" Type="http://schemas.openxmlformats.org/officeDocument/2006/relationships/slide" Target="slides/slide10.xml"/><Relationship Id="rId58" Type="http://schemas.openxmlformats.org/officeDocument/2006/relationships/font" Target="fonts/MontserratSemiBold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c4e3aa1ef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c4e3aa1ef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c4e3aa1ef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c4e3aa1ef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4e3aa1ef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4e3aa1ef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cc5878e2de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cc5878e2d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cc5878e2d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cc5878e2d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cc5878e2d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cc5878e2d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cc5878e2d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cc5878e2d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cc5878e2d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cc5878e2d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cc5878e2d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cc5878e2d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cc5878e2de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cc5878e2de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854859a7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854859a7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cc5878e2d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cc5878e2d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cc5878e2d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cc5878e2d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cc5878e2d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cc5878e2d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cc5878e2d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cc5878e2d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cc5878e2d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cc5878e2d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cc5878e2d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cc5878e2d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cc5878e2d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cc5878e2d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cc5878e2d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cc5878e2d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cc5878e2d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cc5878e2d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cc5878e2d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cc5878e2d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cc5878e2d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cc5878e2d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cc5878e2d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cc5878e2d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cc5878e2d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cc5878e2d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cc5878e2d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cc5878e2d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cc5878e2d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cc5878e2d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83108f127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83108f127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83108f127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83108f127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cc5878e2d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cc5878e2d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cc5878e2d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cc5878e2d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37a51f6ee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37a51f6ee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37a51f6ee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37a51f6ee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4e3aa1ef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4e3aa1ef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cc5878e2de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cc5878e2de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cc5878e2d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cc5878e2d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83108f127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83108f12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cc5878e2d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cc5878e2d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83108f127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83108f127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83108f127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83108f127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14deec395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14deec395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cc5878e2de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cc5878e2d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cc5878e2de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cc5878e2d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cc5878e2d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cc5878e2d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c4e3aa1ef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c4e3aa1ef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cc5878e2de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cc5878e2de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cc5878e2d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cc5878e2d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f88754b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f88754b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c203dd26a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c203dd26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c4e3aa1ef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c4e3aa1ef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c4e3aa1ef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c4e3aa1ef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7a51f6e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7a51f6e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062060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062060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1"/>
          <p:cNvSpPr txBox="1"/>
          <p:nvPr/>
        </p:nvSpPr>
        <p:spPr>
          <a:xfrm>
            <a:off x="6122400" y="4753750"/>
            <a:ext cx="2571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2018 TrueCoders LLC</a:t>
            </a:r>
            <a:endParaRPr sz="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4200"/>
              <a:buNone/>
              <a:defRPr sz="4200">
                <a:solidFill>
                  <a:srgbClr val="343A4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4200"/>
              <a:buNone/>
              <a:defRPr sz="4200">
                <a:solidFill>
                  <a:srgbClr val="343A4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4200"/>
              <a:buNone/>
              <a:defRPr sz="4200">
                <a:solidFill>
                  <a:srgbClr val="343A4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4200"/>
              <a:buNone/>
              <a:defRPr sz="4200">
                <a:solidFill>
                  <a:srgbClr val="343A4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4200"/>
              <a:buNone/>
              <a:defRPr sz="4200">
                <a:solidFill>
                  <a:srgbClr val="343A4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4200"/>
              <a:buNone/>
              <a:defRPr sz="4200">
                <a:solidFill>
                  <a:srgbClr val="343A4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4200"/>
              <a:buNone/>
              <a:defRPr sz="4200">
                <a:solidFill>
                  <a:srgbClr val="343A4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4200"/>
              <a:buNone/>
              <a:defRPr sz="4200">
                <a:solidFill>
                  <a:srgbClr val="343A4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4200"/>
              <a:buNone/>
              <a:defRPr sz="4200">
                <a:solidFill>
                  <a:srgbClr val="343A40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" name="Google Shape;72;p1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6122400" y="4753750"/>
            <a:ext cx="2571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2018 TrueCoders LLC</a:t>
            </a:r>
            <a:endParaRPr sz="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6122400" y="4753750"/>
            <a:ext cx="2571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2018 TrueCoders LLC</a:t>
            </a:r>
            <a:endParaRPr sz="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3"/>
          <p:cNvSpPr txBox="1"/>
          <p:nvPr/>
        </p:nvSpPr>
        <p:spPr>
          <a:xfrm>
            <a:off x="6122400" y="4753750"/>
            <a:ext cx="2571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2018 TrueCoders LLC</a:t>
            </a:r>
            <a:endParaRPr sz="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5"/>
          <p:cNvSpPr txBox="1"/>
          <p:nvPr/>
        </p:nvSpPr>
        <p:spPr>
          <a:xfrm>
            <a:off x="6122400" y="4753750"/>
            <a:ext cx="2571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2018 TrueCoders LLC</a:t>
            </a:r>
            <a:endParaRPr sz="800">
              <a:solidFill>
                <a:srgbClr val="343A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lumn and source">
  <p:cSld name="TITLE_AND_TWO_COLUMNS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●"/>
              <a:defRPr sz="1100">
                <a:latin typeface="Consolas"/>
                <a:ea typeface="Consolas"/>
                <a:cs typeface="Consolas"/>
                <a:sym typeface="Consolas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○"/>
              <a:defRPr sz="1100">
                <a:latin typeface="Consolas"/>
                <a:ea typeface="Consolas"/>
                <a:cs typeface="Consolas"/>
                <a:sym typeface="Consolas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■"/>
              <a:defRPr sz="1100">
                <a:latin typeface="Consolas"/>
                <a:ea typeface="Consolas"/>
                <a:cs typeface="Consolas"/>
                <a:sym typeface="Consolas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●"/>
              <a:defRPr sz="1100">
                <a:latin typeface="Consolas"/>
                <a:ea typeface="Consolas"/>
                <a:cs typeface="Consolas"/>
                <a:sym typeface="Consolas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○"/>
              <a:defRPr sz="1100">
                <a:latin typeface="Consolas"/>
                <a:ea typeface="Consolas"/>
                <a:cs typeface="Consolas"/>
                <a:sym typeface="Consolas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■"/>
              <a:defRPr sz="1100">
                <a:latin typeface="Consolas"/>
                <a:ea typeface="Consolas"/>
                <a:cs typeface="Consolas"/>
                <a:sym typeface="Consolas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●"/>
              <a:defRPr sz="1100">
                <a:latin typeface="Consolas"/>
                <a:ea typeface="Consolas"/>
                <a:cs typeface="Consolas"/>
                <a:sym typeface="Consolas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○"/>
              <a:defRPr sz="1100">
                <a:latin typeface="Consolas"/>
                <a:ea typeface="Consolas"/>
                <a:cs typeface="Consolas"/>
                <a:sym typeface="Consolas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■"/>
              <a:defRPr sz="1100"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 txBox="1"/>
          <p:nvPr/>
        </p:nvSpPr>
        <p:spPr>
          <a:xfrm>
            <a:off x="6122400" y="4753750"/>
            <a:ext cx="2571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2018 TrueCoders LLC</a:t>
            </a:r>
            <a:endParaRPr sz="800">
              <a:solidFill>
                <a:srgbClr val="343A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text">
  <p:cSld name="ONE_COLUMN_TEXT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3627725" y="357800"/>
            <a:ext cx="48957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&amp; source">
  <p:cSld name="ONE_COLUMN_TEXT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●"/>
              <a:defRPr sz="1100">
                <a:latin typeface="Consolas"/>
                <a:ea typeface="Consolas"/>
                <a:cs typeface="Consolas"/>
                <a:sym typeface="Consolas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○"/>
              <a:defRPr sz="1100">
                <a:latin typeface="Consolas"/>
                <a:ea typeface="Consolas"/>
                <a:cs typeface="Consolas"/>
                <a:sym typeface="Consolas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■"/>
              <a:defRPr sz="1100">
                <a:latin typeface="Consolas"/>
                <a:ea typeface="Consolas"/>
                <a:cs typeface="Consolas"/>
                <a:sym typeface="Consolas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●"/>
              <a:defRPr sz="1100">
                <a:latin typeface="Consolas"/>
                <a:ea typeface="Consolas"/>
                <a:cs typeface="Consolas"/>
                <a:sym typeface="Consolas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○"/>
              <a:defRPr sz="1100">
                <a:latin typeface="Consolas"/>
                <a:ea typeface="Consolas"/>
                <a:cs typeface="Consolas"/>
                <a:sym typeface="Consolas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■"/>
              <a:defRPr sz="1100">
                <a:latin typeface="Consolas"/>
                <a:ea typeface="Consolas"/>
                <a:cs typeface="Consolas"/>
                <a:sym typeface="Consolas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●"/>
              <a:defRPr sz="1100">
                <a:latin typeface="Consolas"/>
                <a:ea typeface="Consolas"/>
                <a:cs typeface="Consolas"/>
                <a:sym typeface="Consolas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○"/>
              <a:defRPr sz="1100">
                <a:latin typeface="Consolas"/>
                <a:ea typeface="Consolas"/>
                <a:cs typeface="Consolas"/>
                <a:sym typeface="Consolas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■"/>
              <a:defRPr sz="1100"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0093C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800"/>
              <a:buFont typeface="Montserrat Medium"/>
              <a:buChar char="●"/>
              <a:defRPr sz="1800"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43A40"/>
              </a:buClr>
              <a:buSzPts val="1400"/>
              <a:buFont typeface="Montserrat Medium"/>
              <a:buChar char="○"/>
              <a:defRPr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43A40"/>
              </a:buClr>
              <a:buSzPts val="1400"/>
              <a:buFont typeface="Montserrat Medium"/>
              <a:buChar char="■"/>
              <a:defRPr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43A40"/>
              </a:buClr>
              <a:buSzPts val="1400"/>
              <a:buFont typeface="Montserrat Medium"/>
              <a:buChar char="●"/>
              <a:defRPr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43A40"/>
              </a:buClr>
              <a:buSzPts val="1400"/>
              <a:buFont typeface="Montserrat Medium"/>
              <a:buChar char="○"/>
              <a:defRPr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43A40"/>
              </a:buClr>
              <a:buSzPts val="1400"/>
              <a:buFont typeface="Montserrat Medium"/>
              <a:buChar char="■"/>
              <a:defRPr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43A40"/>
              </a:buClr>
              <a:buSzPts val="1400"/>
              <a:buFont typeface="Montserrat Medium"/>
              <a:buChar char="●"/>
              <a:defRPr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43A40"/>
              </a:buClr>
              <a:buSzPts val="1400"/>
              <a:buFont typeface="Montserrat Medium"/>
              <a:buChar char="○"/>
              <a:defRPr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43A40"/>
              </a:buClr>
              <a:buSzPts val="1400"/>
              <a:buFont typeface="Montserrat Medium"/>
              <a:buChar char="■"/>
              <a:defRPr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 SemiBold"/>
              <a:buNone/>
              <a:defRPr sz="3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youtube.com/watch?v=s7wmiS2mSXY" TargetMode="External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w3schools.com/js/js_json_datatypes.asp" TargetMode="External"/><Relationship Id="rId4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ibm.com/topics/rest-api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postman.com/downloads/" TargetMode="External"/><Relationship Id="rId4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makeup-api.herokuapp.com/api/v1/products.json?brand=maybelline" TargetMode="External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makeup-api.herokuapp.com/api/v1/products.json?brand=maybelline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www.postman.com/downloads/" TargetMode="External"/><Relationship Id="rId4" Type="http://schemas.openxmlformats.org/officeDocument/2006/relationships/image" Target="../media/image2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home.openweathermap.org/api_keys" TargetMode="External"/><Relationship Id="rId4" Type="http://schemas.openxmlformats.org/officeDocument/2006/relationships/image" Target="../media/image2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What is an API? - YouTube</a:t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775" y="1013302"/>
            <a:ext cx="2763600" cy="30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highlight>
                  <a:srgbClr val="1A1D1E"/>
                </a:highlight>
              </a:rPr>
              <a:t>W</a:t>
            </a:r>
            <a:r>
              <a:rPr lang="en" sz="1200">
                <a:solidFill>
                  <a:srgbClr val="343A40"/>
                </a:solidFill>
                <a:highlight>
                  <a:srgbClr val="1A1D1E"/>
                </a:highlight>
              </a:rPr>
              <a:t>e will call web APIs and receive a</a:t>
            </a:r>
            <a:r>
              <a:rPr b="1" lang="en" sz="1200">
                <a:solidFill>
                  <a:srgbClr val="343A40"/>
                </a:solidFill>
                <a:highlight>
                  <a:srgbClr val="1A1D1E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200">
                <a:solidFill>
                  <a:srgbClr val="00FFFF"/>
                </a:solidFill>
                <a:highlight>
                  <a:srgbClr val="1A1D1E"/>
                </a:highlight>
                <a:latin typeface="Montserrat"/>
                <a:ea typeface="Montserrat"/>
                <a:cs typeface="Montserrat"/>
                <a:sym typeface="Montserrat"/>
              </a:rPr>
              <a:t>response containing JSON</a:t>
            </a:r>
            <a:r>
              <a:rPr lang="en" sz="1200">
                <a:solidFill>
                  <a:srgbClr val="00FFFF"/>
                </a:solidFill>
                <a:highlight>
                  <a:srgbClr val="1A1D1E"/>
                </a:highlight>
              </a:rPr>
              <a:t>.</a:t>
            </a:r>
            <a:endParaRPr sz="1200">
              <a:solidFill>
                <a:srgbClr val="00FFFF"/>
              </a:solidFill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175" y="2560000"/>
            <a:ext cx="2958950" cy="21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 sz="1200">
                <a:solidFill>
                  <a:srgbClr val="D2CEC6"/>
                </a:solidFill>
                <a:highlight>
                  <a:srgbClr val="1A1D1E"/>
                </a:highlight>
                <a:latin typeface="Montserrat"/>
                <a:ea typeface="Montserrat"/>
                <a:cs typeface="Montserrat"/>
                <a:sym typeface="Montserrat"/>
              </a:rPr>
              <a:t>(JavaScript Object Notation) </a:t>
            </a:r>
            <a:r>
              <a:rPr lang="en" sz="1200">
                <a:solidFill>
                  <a:srgbClr val="D2CEC6"/>
                </a:solidFill>
                <a:highlight>
                  <a:srgbClr val="1A1D1E"/>
                </a:highlight>
              </a:rPr>
              <a:t>is a lightweight data-interchange format. </a:t>
            </a:r>
            <a:endParaRPr sz="1200">
              <a:solidFill>
                <a:srgbClr val="D2CEC6"/>
              </a:solidFill>
              <a:highlight>
                <a:srgbClr val="1A1D1E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rgbClr val="D2CEC6"/>
                </a:solidFill>
                <a:highlight>
                  <a:srgbClr val="1A1D1E"/>
                </a:highlight>
              </a:rPr>
              <a:t>It is easy for humans to read and write.</a:t>
            </a:r>
            <a:endParaRPr sz="1200">
              <a:solidFill>
                <a:srgbClr val="D2CEC6"/>
              </a:solidFill>
              <a:highlight>
                <a:srgbClr val="1A1D1E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rgbClr val="D2CEC6"/>
                </a:solidFill>
                <a:highlight>
                  <a:srgbClr val="1A1D1E"/>
                </a:highlight>
              </a:rPr>
              <a:t>It is easy for machines to parse and generate. </a:t>
            </a:r>
            <a:endParaRPr sz="1200">
              <a:solidFill>
                <a:srgbClr val="D2CEC6"/>
              </a:solidFill>
              <a:highlight>
                <a:srgbClr val="1A1D1E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200"/>
              <a:buChar char="●"/>
            </a:pPr>
            <a:r>
              <a:rPr lang="en" sz="1200">
                <a:solidFill>
                  <a:srgbClr val="D2CEC6"/>
                </a:solidFill>
                <a:highlight>
                  <a:srgbClr val="1A1D1E"/>
                </a:highlight>
              </a:rPr>
              <a:t>Efficient data transfer</a:t>
            </a:r>
            <a:endParaRPr sz="1200">
              <a:solidFill>
                <a:srgbClr val="D2CEC6"/>
              </a:solidFill>
              <a:highlight>
                <a:srgbClr val="1A1D1E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200"/>
              <a:buChar char="●"/>
            </a:pPr>
            <a:r>
              <a:rPr lang="en" sz="1200">
                <a:solidFill>
                  <a:srgbClr val="D2CEC6"/>
                </a:solidFill>
                <a:highlight>
                  <a:srgbClr val="1A1D1E"/>
                </a:highlight>
              </a:rPr>
              <a:t>Platform independent - ( can be consumed by different types of clients)</a:t>
            </a:r>
            <a:endParaRPr sz="1200">
              <a:solidFill>
                <a:srgbClr val="D2CEC6"/>
              </a:solidFill>
              <a:highlight>
                <a:srgbClr val="1A1D1E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2CEC6"/>
              </a:solidFill>
              <a:highlight>
                <a:srgbClr val="1A1D1E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</a:t>
            </a: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-2950775" y="3580575"/>
            <a:ext cx="2829900" cy="1372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650" y="3467050"/>
            <a:ext cx="1388575" cy="13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Two structures:</a:t>
            </a:r>
            <a:endParaRPr b="1" sz="11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1) </a:t>
            </a: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Objects--</a:t>
            </a: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curly braces { }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2) </a:t>
            </a: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Arrays</a:t>
            </a: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-- square brackets[ ]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</a:t>
            </a:r>
            <a:endParaRPr/>
          </a:p>
        </p:txBody>
      </p:sp>
      <p:sp>
        <p:nvSpPr>
          <p:cNvPr id="171" name="Google Shape;171;p27"/>
          <p:cNvSpPr/>
          <p:nvPr/>
        </p:nvSpPr>
        <p:spPr>
          <a:xfrm>
            <a:off x="-2950775" y="3580575"/>
            <a:ext cx="2829900" cy="1372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Two structures:</a:t>
            </a:r>
            <a:endParaRPr b="1" sz="11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1) J</a:t>
            </a: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Object</a:t>
            </a:r>
            <a:endParaRPr b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2) J</a:t>
            </a: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Array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</a:t>
            </a:r>
            <a:endParaRPr/>
          </a:p>
        </p:txBody>
      </p:sp>
      <p:sp>
        <p:nvSpPr>
          <p:cNvPr id="178" name="Google Shape;178;p28"/>
          <p:cNvSpPr/>
          <p:nvPr/>
        </p:nvSpPr>
        <p:spPr>
          <a:xfrm>
            <a:off x="-2950775" y="3580575"/>
            <a:ext cx="2829900" cy="1372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Object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              														</a:t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250" y="2456000"/>
            <a:ext cx="626745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Object</a:t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250" y="2456000"/>
            <a:ext cx="6267450" cy="971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30"/>
          <p:cNvCxnSpPr/>
          <p:nvPr/>
        </p:nvCxnSpPr>
        <p:spPr>
          <a:xfrm flipH="1" rot="10800000">
            <a:off x="1720100" y="3265525"/>
            <a:ext cx="968400" cy="6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30"/>
          <p:cNvCxnSpPr/>
          <p:nvPr/>
        </p:nvCxnSpPr>
        <p:spPr>
          <a:xfrm>
            <a:off x="1948300" y="2336725"/>
            <a:ext cx="105000" cy="499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30"/>
          <p:cNvCxnSpPr/>
          <p:nvPr/>
        </p:nvCxnSpPr>
        <p:spPr>
          <a:xfrm>
            <a:off x="3395775" y="3239225"/>
            <a:ext cx="3282900" cy="26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30"/>
          <p:cNvSpPr txBox="1"/>
          <p:nvPr/>
        </p:nvSpPr>
        <p:spPr>
          <a:xfrm>
            <a:off x="1216250" y="1936525"/>
            <a:ext cx="633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Name				   Value	</a:t>
            </a:r>
            <a:endParaRPr/>
          </a:p>
        </p:txBody>
      </p:sp>
      <p:cxnSp>
        <p:nvCxnSpPr>
          <p:cNvPr id="196" name="Google Shape;196;p30"/>
          <p:cNvCxnSpPr/>
          <p:nvPr/>
        </p:nvCxnSpPr>
        <p:spPr>
          <a:xfrm>
            <a:off x="4055725" y="2336725"/>
            <a:ext cx="105000" cy="499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Object</a:t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250" y="2456000"/>
            <a:ext cx="626745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/>
        </p:nvSpPr>
        <p:spPr>
          <a:xfrm>
            <a:off x="1216250" y="1936525"/>
            <a:ext cx="633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/>
          <p:nvPr/>
        </p:nvSpPr>
        <p:spPr>
          <a:xfrm>
            <a:off x="1195900" y="2562575"/>
            <a:ext cx="376200" cy="8388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6806325" y="2562575"/>
            <a:ext cx="376200" cy="8388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Object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250" y="2456000"/>
            <a:ext cx="626745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/>
          <p:nvPr/>
        </p:nvSpPr>
        <p:spPr>
          <a:xfrm>
            <a:off x="1216250" y="1936525"/>
            <a:ext cx="633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 would use the name to grab the value</a:t>
            </a:r>
            <a:endParaRPr/>
          </a:p>
        </p:txBody>
      </p:sp>
      <p:sp>
        <p:nvSpPr>
          <p:cNvPr id="213" name="Google Shape;213;p32"/>
          <p:cNvSpPr/>
          <p:nvPr/>
        </p:nvSpPr>
        <p:spPr>
          <a:xfrm>
            <a:off x="1485750" y="2557925"/>
            <a:ext cx="1437000" cy="7677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Array</a:t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50" y="2931525"/>
            <a:ext cx="8839199" cy="364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Array</a:t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Array one one item (one string)</a:t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50" y="2931525"/>
            <a:ext cx="8839199" cy="364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 u="sng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pplication </a:t>
            </a:r>
            <a:r>
              <a:rPr b="1" lang="en" u="sng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rogramming </a:t>
            </a:r>
            <a:r>
              <a:rPr b="1" lang="en" u="sng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nterface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Array</a:t>
            </a:r>
            <a:endParaRPr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know it’s an array because of the brackets</a:t>
            </a: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50" y="2931525"/>
            <a:ext cx="8839199" cy="36460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5"/>
          <p:cNvSpPr/>
          <p:nvPr/>
        </p:nvSpPr>
        <p:spPr>
          <a:xfrm>
            <a:off x="147450" y="2907950"/>
            <a:ext cx="209700" cy="4626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/>
          <p:nvPr/>
        </p:nvSpPr>
        <p:spPr>
          <a:xfrm>
            <a:off x="8792850" y="2907950"/>
            <a:ext cx="209700" cy="4626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Array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Guess who said it</a:t>
            </a:r>
            <a:endParaRPr/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50" y="2931525"/>
            <a:ext cx="8839199" cy="364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Array</a:t>
            </a:r>
            <a:endParaRPr/>
          </a:p>
        </p:txBody>
      </p:sp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Ron Swanson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00" y="2956200"/>
            <a:ext cx="8839199" cy="3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1200" y="3501825"/>
            <a:ext cx="2557926" cy="13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Array</a:t>
            </a:r>
            <a:endParaRPr/>
          </a:p>
        </p:txBody>
      </p:sp>
      <p:sp>
        <p:nvSpPr>
          <p:cNvPr id="257" name="Google Shape;257;p3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Index 0 </a:t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00" y="2956200"/>
            <a:ext cx="8839199" cy="364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38"/>
          <p:cNvCxnSpPr/>
          <p:nvPr/>
        </p:nvCxnSpPr>
        <p:spPr>
          <a:xfrm>
            <a:off x="983000" y="2250450"/>
            <a:ext cx="249900" cy="6204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Object</a:t>
            </a:r>
            <a:endParaRPr/>
          </a:p>
        </p:txBody>
      </p: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63" y="1919076"/>
            <a:ext cx="8418965" cy="27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951" y="738724"/>
            <a:ext cx="2111450" cy="141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Object has three values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value of “cars” is an array of three objects</a:t>
            </a:r>
            <a:endParaRPr sz="1600"/>
          </a:p>
        </p:txBody>
      </p:sp>
      <p:sp>
        <p:nvSpPr>
          <p:cNvPr id="273" name="Google Shape;273;p4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63" y="1919076"/>
            <a:ext cx="8418965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0"/>
          <p:cNvSpPr/>
          <p:nvPr/>
        </p:nvSpPr>
        <p:spPr>
          <a:xfrm>
            <a:off x="656225" y="2479425"/>
            <a:ext cx="588600" cy="2619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0"/>
          <p:cNvSpPr/>
          <p:nvPr/>
        </p:nvSpPr>
        <p:spPr>
          <a:xfrm>
            <a:off x="635375" y="2698675"/>
            <a:ext cx="588600" cy="2619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0"/>
          <p:cNvSpPr/>
          <p:nvPr/>
        </p:nvSpPr>
        <p:spPr>
          <a:xfrm>
            <a:off x="635375" y="2938475"/>
            <a:ext cx="588600" cy="2829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array has three objects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3" name="Google Shape;283;p4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63" y="1919076"/>
            <a:ext cx="8418965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1"/>
          <p:cNvSpPr txBox="1"/>
          <p:nvPr/>
        </p:nvSpPr>
        <p:spPr>
          <a:xfrm>
            <a:off x="751850" y="3136125"/>
            <a:ext cx="3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41"/>
          <p:cNvSpPr txBox="1"/>
          <p:nvPr/>
        </p:nvSpPr>
        <p:spPr>
          <a:xfrm>
            <a:off x="782675" y="3386100"/>
            <a:ext cx="3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41"/>
          <p:cNvSpPr txBox="1"/>
          <p:nvPr/>
        </p:nvSpPr>
        <p:spPr>
          <a:xfrm>
            <a:off x="751850" y="3625950"/>
            <a:ext cx="3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41"/>
          <p:cNvSpPr/>
          <p:nvPr/>
        </p:nvSpPr>
        <p:spPr>
          <a:xfrm>
            <a:off x="1054000" y="3219075"/>
            <a:ext cx="5501400" cy="2343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1"/>
          <p:cNvSpPr/>
          <p:nvPr/>
        </p:nvSpPr>
        <p:spPr>
          <a:xfrm>
            <a:off x="1021400" y="3469050"/>
            <a:ext cx="4479300" cy="2343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1"/>
          <p:cNvSpPr/>
          <p:nvPr/>
        </p:nvSpPr>
        <p:spPr>
          <a:xfrm>
            <a:off x="1054000" y="3752075"/>
            <a:ext cx="4286400" cy="2343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We’ll try to grab this value</a:t>
            </a:r>
            <a:endParaRPr sz="2600"/>
          </a:p>
        </p:txBody>
      </p:sp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63" y="1919076"/>
            <a:ext cx="8418965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2"/>
          <p:cNvSpPr/>
          <p:nvPr/>
        </p:nvSpPr>
        <p:spPr>
          <a:xfrm>
            <a:off x="1843450" y="3222475"/>
            <a:ext cx="598200" cy="2343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Use indexing!</a:t>
            </a:r>
            <a:endParaRPr sz="26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63" y="1919076"/>
            <a:ext cx="8418965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/>
          <p:nvPr/>
        </p:nvSpPr>
        <p:spPr>
          <a:xfrm>
            <a:off x="1843450" y="3222475"/>
            <a:ext cx="598200" cy="2343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myObj[“cars”][0][“name”] = “Ford”</a:t>
            </a:r>
            <a:endParaRPr/>
          </a:p>
        </p:txBody>
      </p:sp>
      <p:sp>
        <p:nvSpPr>
          <p:cNvPr id="312" name="Google Shape;312;p4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63" y="1919076"/>
            <a:ext cx="8418965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4"/>
          <p:cNvSpPr/>
          <p:nvPr/>
        </p:nvSpPr>
        <p:spPr>
          <a:xfrm>
            <a:off x="1843450" y="3222475"/>
            <a:ext cx="598200" cy="2343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5" y="207900"/>
            <a:ext cx="870966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333025" y="468700"/>
            <a:ext cx="3348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An API is an intermediary between a primary service and a secondary service.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If I wanted to grab “Fiesta”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0" name="Google Shape;320;p4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63" y="1919076"/>
            <a:ext cx="8418965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5"/>
          <p:cNvSpPr/>
          <p:nvPr/>
        </p:nvSpPr>
        <p:spPr>
          <a:xfrm>
            <a:off x="3594950" y="3203975"/>
            <a:ext cx="783000" cy="2343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myObj[“cars”][0][“models”][0] = “Fiesta”</a:t>
            </a:r>
            <a:endParaRPr sz="21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8" name="Google Shape;328;p4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63" y="1919076"/>
            <a:ext cx="8418965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6"/>
          <p:cNvSpPr/>
          <p:nvPr/>
        </p:nvSpPr>
        <p:spPr>
          <a:xfrm>
            <a:off x="3594950" y="3203975"/>
            <a:ext cx="783000" cy="2343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</a:t>
            </a:r>
            <a:r>
              <a:rPr lang="en"/>
              <a:t>Data Types</a:t>
            </a:r>
            <a:endParaRPr/>
          </a:p>
        </p:txBody>
      </p:sp>
      <p:sp>
        <p:nvSpPr>
          <p:cNvPr id="336" name="Google Shape;336;p4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JSON Data Types (w3schools.com)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325" y="2249500"/>
            <a:ext cx="4362920" cy="2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292" y="-36975"/>
            <a:ext cx="29413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50" y="2192675"/>
            <a:ext cx="3924375" cy="21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Newtonsoft.Json </a:t>
            </a:r>
            <a:endParaRPr sz="2900"/>
          </a:p>
        </p:txBody>
      </p:sp>
      <p:sp>
        <p:nvSpPr>
          <p:cNvPr id="351" name="Google Shape;351;p4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 sz="1200">
                <a:solidFill>
                  <a:schemeClr val="lt1"/>
                </a:solidFill>
              </a:rPr>
              <a:t>Need to install this NUGET package!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Newtonsoft.Json </a:t>
            </a:r>
            <a:endParaRPr sz="2900"/>
          </a:p>
        </p:txBody>
      </p:sp>
      <p:sp>
        <p:nvSpPr>
          <p:cNvPr id="357" name="Google Shape;357;p5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 sz="1200">
                <a:solidFill>
                  <a:schemeClr val="lt1"/>
                </a:solidFill>
              </a:rPr>
              <a:t>popular library for JSON processing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Has these classes: </a:t>
            </a:r>
            <a:r>
              <a:rPr b="1" lang="en" sz="12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JObject and JArray </a:t>
            </a:r>
            <a:endParaRPr b="1" sz="12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JObject and JArray represent different types of JSON structures.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When you hear API think REST</a:t>
            </a:r>
            <a:endParaRPr sz="2700"/>
          </a:p>
        </p:txBody>
      </p:sp>
      <p:sp>
        <p:nvSpPr>
          <p:cNvPr id="363" name="Google Shape;363;p5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75" y="1919063"/>
            <a:ext cx="8000174" cy="292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0900" y="368241"/>
            <a:ext cx="2153099" cy="13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API’s Utilize REST</a:t>
            </a:r>
            <a:endParaRPr/>
          </a:p>
        </p:txBody>
      </p:sp>
      <p:sp>
        <p:nvSpPr>
          <p:cNvPr id="371" name="Google Shape;371;p5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000000"/>
                </a:solidFill>
                <a:highlight>
                  <a:srgbClr val="1A1D1E"/>
                </a:highlight>
                <a:latin typeface="Roboto"/>
                <a:ea typeface="Roboto"/>
                <a:cs typeface="Roboto"/>
                <a:sym typeface="Roboto"/>
              </a:rPr>
              <a:t>REST: Representational State Transfer</a:t>
            </a:r>
            <a:endParaRPr b="1" sz="1650">
              <a:solidFill>
                <a:srgbClr val="000000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2CEC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2CEC6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2CEC6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What is a REST API? | IBM</a:t>
            </a:r>
            <a:endParaRPr sz="1200">
              <a:solidFill>
                <a:srgbClr val="D2CEC6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</a:t>
            </a:r>
            <a:endParaRPr/>
          </a:p>
        </p:txBody>
      </p:sp>
      <p:sp>
        <p:nvSpPr>
          <p:cNvPr id="377" name="Google Shape;377;p5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00000"/>
                </a:solidFill>
                <a:highlight>
                  <a:srgbClr val="1A1D1E"/>
                </a:highlight>
              </a:rPr>
              <a:t>Architectural Style</a:t>
            </a:r>
            <a:endParaRPr sz="1200">
              <a:solidFill>
                <a:srgbClr val="D2CEC6"/>
              </a:solidFill>
              <a:highlight>
                <a:srgbClr val="353B3D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2CEC6"/>
                </a:solidFill>
              </a:rPr>
              <a:t>A REST API follows a</a:t>
            </a:r>
            <a:r>
              <a:rPr lang="en" sz="1200">
                <a:solidFill>
                  <a:srgbClr val="00FFFF"/>
                </a:solidFill>
              </a:rPr>
              <a:t> client-server model</a:t>
            </a:r>
            <a:r>
              <a:rPr lang="en" sz="1200">
                <a:solidFill>
                  <a:srgbClr val="D2CEC6"/>
                </a:solidFill>
              </a:rPr>
              <a:t>, where the client (like a web application) interacts with the server (the API) over HTTP (Hypertext Transfer Protocol)</a:t>
            </a:r>
            <a:endParaRPr sz="1200">
              <a:solidFill>
                <a:srgbClr val="D2CEC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2CEC6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2CEC6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725" y="492300"/>
            <a:ext cx="2178950" cy="20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API’s Utilize REST</a:t>
            </a:r>
            <a:endParaRPr/>
          </a:p>
        </p:txBody>
      </p:sp>
      <p:sp>
        <p:nvSpPr>
          <p:cNvPr id="384" name="Google Shape;384;p5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200"/>
              <a:buChar char="●"/>
            </a:pPr>
            <a:r>
              <a:rPr lang="en" sz="1200">
                <a:solidFill>
                  <a:srgbClr val="D2CEC6"/>
                </a:solidFill>
                <a:highlight>
                  <a:srgbClr val="1A1D1E"/>
                </a:highlight>
              </a:rPr>
              <a:t>REST is a language-independent architecture that provides interoperability between computer systems on the Internet. </a:t>
            </a:r>
            <a:endParaRPr sz="1200">
              <a:solidFill>
                <a:srgbClr val="D2CEC6"/>
              </a:solidFill>
              <a:highlight>
                <a:srgbClr val="1A1D1E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200"/>
              <a:buChar char="●"/>
            </a:pPr>
            <a:r>
              <a:rPr lang="en" sz="1200">
                <a:solidFill>
                  <a:srgbClr val="D2CEC6"/>
                </a:solidFill>
              </a:rPr>
              <a:t>It utilizes a stateless protocol aiming for fast performance and reliability.</a:t>
            </a:r>
            <a:endParaRPr sz="1200">
              <a:solidFill>
                <a:srgbClr val="D2CEC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2CEC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2CEC6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2CEC6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050" y="2764049"/>
            <a:ext cx="2144475" cy="19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Way for programs (or software) to speak to each other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850" y="2348375"/>
            <a:ext cx="5038076" cy="25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Stateless</a:t>
            </a:r>
            <a:endParaRPr/>
          </a:p>
        </p:txBody>
      </p:sp>
      <p:sp>
        <p:nvSpPr>
          <p:cNvPr id="391" name="Google Shape;391;p5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Session state is entirely on the client. 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Each request from the client to the server is self-contained and doesn't rely on the server's previous state. 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The client keeps hold of the information and sends a pre-packaged request/series of packets to the server.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Nothing is stored on the server.</a:t>
            </a:r>
            <a:endParaRPr b="1" sz="11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Verbs</a:t>
            </a:r>
            <a:endParaRPr/>
          </a:p>
        </p:txBody>
      </p:sp>
      <p:sp>
        <p:nvSpPr>
          <p:cNvPr id="397" name="Google Shape;397;p5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2CEC6"/>
                </a:solidFill>
                <a:latin typeface="Montserrat"/>
                <a:ea typeface="Montserrat"/>
                <a:cs typeface="Montserrat"/>
                <a:sym typeface="Montserrat"/>
              </a:rPr>
              <a:t>HTTP (Hypertext Transfer Protocol) is the foundation of any data exchange on the Web. </a:t>
            </a:r>
            <a:endParaRPr sz="1200">
              <a:solidFill>
                <a:srgbClr val="D2CE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2CEC6"/>
                </a:solidFill>
                <a:latin typeface="Montserrat"/>
                <a:ea typeface="Montserrat"/>
                <a:cs typeface="Montserrat"/>
                <a:sym typeface="Montserrat"/>
              </a:rPr>
              <a:t>HTTP requests are used to perform actions on the web server. The main HTTP methods used by RESTful APIs are:</a:t>
            </a:r>
            <a:endParaRPr b="1" sz="1200">
              <a:solidFill>
                <a:srgbClr val="D2CE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299" y="3064374"/>
            <a:ext cx="3631100" cy="16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0900" y="305816"/>
            <a:ext cx="2153099" cy="13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6"/>
          <p:cNvSpPr txBox="1"/>
          <p:nvPr/>
        </p:nvSpPr>
        <p:spPr>
          <a:xfrm>
            <a:off x="-981350" y="820275"/>
            <a:ext cx="921900" cy="3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D2CEC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 RESTful API is an application program interface that uses HTTP requests to GET, PUT, POST and DELETE data.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Verbs</a:t>
            </a:r>
            <a:endParaRPr/>
          </a:p>
        </p:txBody>
      </p:sp>
      <p:sp>
        <p:nvSpPr>
          <p:cNvPr id="406" name="Google Shape;406;p5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1500"/>
              </a:spcBef>
              <a:spcAft>
                <a:spcPts val="0"/>
              </a:spcAft>
              <a:buClr>
                <a:srgbClr val="D2CEC6"/>
              </a:buClr>
              <a:buSzPts val="1200"/>
              <a:buFont typeface="Montserrat Medium"/>
              <a:buNone/>
            </a:pPr>
            <a:r>
              <a:rPr b="1" lang="en" sz="12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POST -</a:t>
            </a:r>
            <a:r>
              <a:rPr lang="en" sz="1200">
                <a:solidFill>
                  <a:srgbClr val="D2CEC6"/>
                </a:solidFill>
              </a:rPr>
              <a:t> Create a new resource on the server.</a:t>
            </a:r>
            <a:endParaRPr b="1" sz="12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200"/>
              <a:buFont typeface="Montserrat Medium"/>
              <a:buNone/>
            </a:pPr>
            <a:r>
              <a:rPr b="1" lang="en" sz="12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GET -</a:t>
            </a:r>
            <a:r>
              <a:rPr lang="en" sz="1200">
                <a:solidFill>
                  <a:srgbClr val="00FFFF"/>
                </a:solidFill>
              </a:rPr>
              <a:t> </a:t>
            </a:r>
            <a:r>
              <a:rPr lang="en" sz="1200">
                <a:solidFill>
                  <a:srgbClr val="D2CEC6"/>
                </a:solidFill>
              </a:rPr>
              <a:t>Retrieve data from the server (ex. fetching a resource).</a:t>
            </a:r>
            <a:endParaRPr sz="1200">
              <a:solidFill>
                <a:srgbClr val="D2CEC6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200"/>
              <a:buFont typeface="Montserrat Medium"/>
              <a:buNone/>
            </a:pPr>
            <a:r>
              <a:rPr b="1" lang="en" sz="12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PUT -  </a:t>
            </a:r>
            <a:r>
              <a:rPr lang="en" sz="1200">
                <a:solidFill>
                  <a:srgbClr val="D2CEC6"/>
                </a:solidFill>
              </a:rPr>
              <a:t>Update a resource on the server.</a:t>
            </a:r>
            <a:endParaRPr sz="1200">
              <a:solidFill>
                <a:srgbClr val="D2CEC6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200"/>
              <a:buFont typeface="Montserrat Medium"/>
              <a:buNone/>
            </a:pPr>
            <a:r>
              <a:rPr b="1" lang="en" sz="12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DELETE - </a:t>
            </a:r>
            <a:r>
              <a:rPr lang="en" sz="1200">
                <a:solidFill>
                  <a:srgbClr val="D2CEC6"/>
                </a:solidFill>
              </a:rPr>
              <a:t> Remove a resource from the server.</a:t>
            </a:r>
            <a:endParaRPr sz="1200">
              <a:solidFill>
                <a:srgbClr val="D2CEC6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2CE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299" y="3064374"/>
            <a:ext cx="3631100" cy="16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0900" y="305816"/>
            <a:ext cx="2153099" cy="13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7"/>
          <p:cNvSpPr txBox="1"/>
          <p:nvPr/>
        </p:nvSpPr>
        <p:spPr>
          <a:xfrm>
            <a:off x="-981350" y="820275"/>
            <a:ext cx="921900" cy="3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D2CEC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 RESTful API is an application program interface that uses HTTP requests to GET, PUT, POST and DELETE data.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Status Codes:</a:t>
            </a:r>
            <a:endParaRPr/>
          </a:p>
        </p:txBody>
      </p:sp>
      <p:sp>
        <p:nvSpPr>
          <p:cNvPr id="415" name="Google Shape;415;p5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900"/>
              <a:buFont typeface="Montserrat Medium"/>
              <a:buChar char="●"/>
            </a:pPr>
            <a:r>
              <a:rPr lang="en" sz="1100">
                <a:solidFill>
                  <a:srgbClr val="D2CEC6"/>
                </a:solidFill>
              </a:rPr>
              <a:t>HTTP Status Codes are three-digit numbers returned by a server in response to a client's request, such as a web browser's request for a web page. </a:t>
            </a:r>
            <a:endParaRPr sz="1100">
              <a:solidFill>
                <a:srgbClr val="D2CEC6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900"/>
              <a:buFont typeface="Montserrat Medium"/>
              <a:buChar char="●"/>
            </a:pPr>
            <a:r>
              <a:rPr lang="en" sz="1100">
                <a:solidFill>
                  <a:srgbClr val="D2CEC6"/>
                </a:solidFill>
              </a:rPr>
              <a:t>These status codes are part of the HTTP (Hypertext Transfer Protocol) response and are intended to inform the client about the outcome of its request. </a:t>
            </a:r>
            <a:endParaRPr sz="900">
              <a:solidFill>
                <a:srgbClr val="D2CEC6"/>
              </a:solidFill>
            </a:endParaRPr>
          </a:p>
          <a:p>
            <a:pPr indent="0" lvl="0" marL="91440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2CEC6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275" y="2902050"/>
            <a:ext cx="4227051" cy="21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Status Codes:</a:t>
            </a:r>
            <a:endParaRPr/>
          </a:p>
        </p:txBody>
      </p:sp>
      <p:sp>
        <p:nvSpPr>
          <p:cNvPr id="422" name="Google Shape;422;p5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rgbClr val="D2CEC6"/>
                </a:solidFill>
                <a:highlight>
                  <a:srgbClr val="1A1D1E"/>
                </a:highlight>
                <a:latin typeface="Roboto"/>
                <a:ea typeface="Roboto"/>
                <a:cs typeface="Roboto"/>
                <a:sym typeface="Roboto"/>
              </a:rPr>
              <a:t>1xx – Informational</a:t>
            </a:r>
            <a:endParaRPr b="1" sz="1000">
              <a:solidFill>
                <a:srgbClr val="D2CEC6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rgbClr val="D2CEC6"/>
                </a:solidFill>
                <a:highlight>
                  <a:srgbClr val="1A1D1E"/>
                </a:highlight>
                <a:latin typeface="Roboto"/>
                <a:ea typeface="Roboto"/>
                <a:cs typeface="Roboto"/>
                <a:sym typeface="Roboto"/>
              </a:rPr>
              <a:t>2xx – Success</a:t>
            </a:r>
            <a:endParaRPr b="1" sz="1000">
              <a:solidFill>
                <a:srgbClr val="D2CEC6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000"/>
              <a:buFont typeface="Roboto"/>
              <a:buChar char="○"/>
            </a:pPr>
            <a:r>
              <a:rPr lang="en" sz="1000">
                <a:solidFill>
                  <a:srgbClr val="D2CEC6"/>
                </a:solidFill>
                <a:highlight>
                  <a:srgbClr val="1A1D1E"/>
                </a:highlight>
                <a:latin typeface="Roboto"/>
                <a:ea typeface="Roboto"/>
                <a:cs typeface="Roboto"/>
                <a:sym typeface="Roboto"/>
              </a:rPr>
              <a:t>This class of status code indicates that the client's request was successfully received, understood, and accepted.</a:t>
            </a:r>
            <a:endParaRPr sz="1000">
              <a:solidFill>
                <a:srgbClr val="D2CEC6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rgbClr val="D2CEC6"/>
                </a:solidFill>
                <a:highlight>
                  <a:srgbClr val="1A1D1E"/>
                </a:highlight>
                <a:latin typeface="Roboto"/>
                <a:ea typeface="Roboto"/>
                <a:cs typeface="Roboto"/>
                <a:sym typeface="Roboto"/>
              </a:rPr>
              <a:t>3xx – Redirection</a:t>
            </a:r>
            <a:endParaRPr b="1" sz="1000">
              <a:solidFill>
                <a:srgbClr val="D2CEC6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000"/>
              <a:buFont typeface="Roboto"/>
              <a:buChar char="○"/>
            </a:pPr>
            <a:r>
              <a:rPr lang="en" sz="1000">
                <a:solidFill>
                  <a:srgbClr val="D2CEC6"/>
                </a:solidFill>
                <a:highlight>
                  <a:srgbClr val="1A1D1E"/>
                </a:highlight>
                <a:latin typeface="Roboto"/>
                <a:ea typeface="Roboto"/>
                <a:cs typeface="Roboto"/>
                <a:sym typeface="Roboto"/>
              </a:rPr>
              <a:t>The client must take additional action to complete the request.</a:t>
            </a:r>
            <a:endParaRPr sz="1000">
              <a:solidFill>
                <a:srgbClr val="D2CEC6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rgbClr val="D2CEC6"/>
                </a:solidFill>
                <a:highlight>
                  <a:srgbClr val="1A1D1E"/>
                </a:highlight>
                <a:latin typeface="Roboto"/>
                <a:ea typeface="Roboto"/>
                <a:cs typeface="Roboto"/>
                <a:sym typeface="Roboto"/>
              </a:rPr>
              <a:t>4xx – Client Error</a:t>
            </a:r>
            <a:endParaRPr b="1" sz="1000">
              <a:solidFill>
                <a:srgbClr val="D2CEC6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000"/>
              <a:buFont typeface="Roboto"/>
              <a:buChar char="○"/>
            </a:pPr>
            <a:r>
              <a:rPr lang="en" sz="1000">
                <a:solidFill>
                  <a:srgbClr val="D2CEC6"/>
                </a:solidFill>
                <a:highlight>
                  <a:srgbClr val="1A1D1E"/>
                </a:highlight>
                <a:latin typeface="Roboto"/>
                <a:ea typeface="Roboto"/>
                <a:cs typeface="Roboto"/>
                <a:sym typeface="Roboto"/>
              </a:rPr>
              <a:t>(Like 404 Page Not Found)</a:t>
            </a:r>
            <a:endParaRPr sz="1000">
              <a:solidFill>
                <a:srgbClr val="D2CEC6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000"/>
              <a:buFont typeface="Roboto"/>
              <a:buChar char="○"/>
            </a:pPr>
            <a:r>
              <a:rPr lang="en" sz="1000">
                <a:solidFill>
                  <a:srgbClr val="D2CEC6"/>
                </a:solidFill>
                <a:highlight>
                  <a:srgbClr val="1A1D1E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1000">
                <a:solidFill>
                  <a:srgbClr val="D2CEC6"/>
                </a:solidFill>
                <a:highlight>
                  <a:srgbClr val="1A1D1E"/>
                </a:highlight>
                <a:latin typeface="Roboto"/>
                <a:ea typeface="Roboto"/>
                <a:cs typeface="Roboto"/>
                <a:sym typeface="Roboto"/>
              </a:rPr>
              <a:t>4xx</a:t>
            </a:r>
            <a:r>
              <a:rPr lang="en" sz="1000">
                <a:solidFill>
                  <a:srgbClr val="D2CEC6"/>
                </a:solidFill>
                <a:highlight>
                  <a:srgbClr val="1A1D1E"/>
                </a:highlight>
                <a:latin typeface="Roboto"/>
                <a:ea typeface="Roboto"/>
                <a:cs typeface="Roboto"/>
                <a:sym typeface="Roboto"/>
              </a:rPr>
              <a:t> class of status code is intended for cases in which the client seems to have erred. Except when responding to a HEAD request, the server should include an entity containing an explanation of the error situation, and whether it is a temporary or permanent condition. These status codes are applicable to any request method. User agents should display any included entity to the user.</a:t>
            </a:r>
            <a:endParaRPr sz="1000">
              <a:solidFill>
                <a:srgbClr val="D2CEC6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000"/>
              <a:buFont typeface="Roboto"/>
              <a:buChar char="●"/>
            </a:pPr>
            <a:r>
              <a:rPr b="1" lang="en" sz="1000">
                <a:solidFill>
                  <a:srgbClr val="D2CEC6"/>
                </a:solidFill>
                <a:highlight>
                  <a:srgbClr val="1A1D1E"/>
                </a:highlight>
                <a:latin typeface="Roboto"/>
                <a:ea typeface="Roboto"/>
                <a:cs typeface="Roboto"/>
                <a:sym typeface="Roboto"/>
              </a:rPr>
              <a:t>5xx – Server Error</a:t>
            </a:r>
            <a:endParaRPr sz="1000">
              <a:solidFill>
                <a:srgbClr val="D2CEC6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000"/>
              <a:buFont typeface="Roboto"/>
              <a:buChar char="○"/>
            </a:pPr>
            <a:r>
              <a:rPr lang="en" sz="1000">
                <a:solidFill>
                  <a:srgbClr val="D2CEC6"/>
                </a:solidFill>
                <a:highlight>
                  <a:srgbClr val="1A1D1E"/>
                </a:highlight>
                <a:latin typeface="Roboto"/>
                <a:ea typeface="Roboto"/>
                <a:cs typeface="Roboto"/>
                <a:sym typeface="Roboto"/>
              </a:rPr>
              <a:t>The server failed to fulfill an apparently valid request</a:t>
            </a:r>
            <a:endParaRPr sz="1000">
              <a:solidFill>
                <a:srgbClr val="D2CEC6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2CEC6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rgbClr val="D2CEC6"/>
                </a:solidFill>
                <a:highlight>
                  <a:srgbClr val="1A1D1E"/>
                </a:highlight>
              </a:rPr>
              <a:t>Will receive JSON text back → need to parse it into an OBJECT</a:t>
            </a:r>
            <a:endParaRPr sz="1200">
              <a:solidFill>
                <a:srgbClr val="D2CEC6"/>
              </a:solidFill>
              <a:highlight>
                <a:srgbClr val="1A1D1E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200"/>
              <a:buChar char="●"/>
            </a:pPr>
            <a:r>
              <a:rPr lang="en" sz="1200">
                <a:solidFill>
                  <a:srgbClr val="D2CEC6"/>
                </a:solidFill>
                <a:highlight>
                  <a:srgbClr val="1A1D1E"/>
                </a:highlight>
              </a:rPr>
              <a:t>C# is an object-oriented language</a:t>
            </a:r>
            <a:endParaRPr sz="1200">
              <a:solidFill>
                <a:srgbClr val="D2CEC6"/>
              </a:solidFill>
              <a:highlight>
                <a:srgbClr val="1A1D1E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200"/>
              <a:buChar char="●"/>
            </a:pPr>
            <a:r>
              <a:rPr lang="en" sz="1200">
                <a:solidFill>
                  <a:srgbClr val="D2CEC6"/>
                </a:solidFill>
                <a:highlight>
                  <a:srgbClr val="1A1D1E"/>
                </a:highlight>
              </a:rPr>
              <a:t>We need to convert data into objects</a:t>
            </a:r>
            <a:endParaRPr sz="1200">
              <a:solidFill>
                <a:srgbClr val="D2CEC6"/>
              </a:solidFill>
              <a:highlight>
                <a:srgbClr val="1A1D1E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200"/>
              <a:buChar char="●"/>
            </a:pPr>
            <a:r>
              <a:rPr lang="en" sz="1200">
                <a:solidFill>
                  <a:srgbClr val="D2CEC6"/>
                </a:solidFill>
                <a:highlight>
                  <a:srgbClr val="1A1D1E"/>
                </a:highlight>
              </a:rPr>
              <a:t>We will be parsing to do this! </a:t>
            </a:r>
            <a:endParaRPr sz="1200">
              <a:solidFill>
                <a:srgbClr val="D2CEC6"/>
              </a:solidFill>
              <a:highlight>
                <a:srgbClr val="1A1D1E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2CEC6"/>
              </a:solidFill>
              <a:highlight>
                <a:srgbClr val="1A1D1E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2CEC6"/>
              </a:solidFill>
              <a:highlight>
                <a:srgbClr val="1A1D1E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to an Object</a:t>
            </a:r>
            <a:endParaRPr/>
          </a:p>
        </p:txBody>
      </p:sp>
      <p:sp>
        <p:nvSpPr>
          <p:cNvPr id="429" name="Google Shape;429;p60"/>
          <p:cNvSpPr/>
          <p:nvPr/>
        </p:nvSpPr>
        <p:spPr>
          <a:xfrm>
            <a:off x="-2950775" y="3580575"/>
            <a:ext cx="2829900" cy="1372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we need to get started:</a:t>
            </a:r>
            <a:endParaRPr/>
          </a:p>
        </p:txBody>
      </p:sp>
      <p:sp>
        <p:nvSpPr>
          <p:cNvPr id="435" name="Google Shape;435;p6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AutoNum type="arabicPeriod"/>
            </a:pPr>
            <a:r>
              <a:rPr lang="en">
                <a:solidFill>
                  <a:srgbClr val="00FFFF"/>
                </a:solidFill>
              </a:rPr>
              <a:t>URL endpoint</a:t>
            </a:r>
            <a:endParaRPr>
              <a:solidFill>
                <a:srgbClr val="00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AutoNum type="arabicPeriod"/>
            </a:pPr>
            <a:r>
              <a:rPr lang="en">
                <a:solidFill>
                  <a:srgbClr val="00FFFF"/>
                </a:solidFill>
              </a:rPr>
              <a:t>Newtonsoft.Json Nuget Package (allows us to parse)</a:t>
            </a:r>
            <a:endParaRPr>
              <a:solidFill>
                <a:srgbClr val="00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AutoNum type="arabicPeriod"/>
            </a:pPr>
            <a:r>
              <a:rPr lang="en">
                <a:solidFill>
                  <a:srgbClr val="00FFFF"/>
                </a:solidFill>
              </a:rPr>
              <a:t>HTTP Client (to send requests)</a:t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Recommended:</a:t>
            </a:r>
            <a:r>
              <a:rPr lang="en"/>
              <a:t> Download Postman to your desktop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Download Postman | Get Started for Free</a:t>
            </a:r>
            <a:endParaRPr/>
          </a:p>
        </p:txBody>
      </p:sp>
      <p:pic>
        <p:nvPicPr>
          <p:cNvPr id="436" name="Google Shape;43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900" y="3378925"/>
            <a:ext cx="2604749" cy="96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Postman acts as a Client to send requests</a:t>
            </a:r>
            <a:endParaRPr sz="2300"/>
          </a:p>
        </p:txBody>
      </p:sp>
      <p:sp>
        <p:nvSpPr>
          <p:cNvPr id="442" name="Google Shape;442;p6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400" y="2320725"/>
            <a:ext cx="3108474" cy="16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Postman allows us to read our data in a “prettier” format</a:t>
            </a:r>
            <a:endParaRPr sz="2300"/>
          </a:p>
        </p:txBody>
      </p:sp>
      <p:sp>
        <p:nvSpPr>
          <p:cNvPr id="449" name="Google Shape;449;p6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975" y="2424487"/>
            <a:ext cx="3044175" cy="15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0752" y="77550"/>
            <a:ext cx="1268500" cy="131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4"/>
          <p:cNvSpPr txBox="1"/>
          <p:nvPr>
            <p:ph type="title"/>
          </p:nvPr>
        </p:nvSpPr>
        <p:spPr>
          <a:xfrm>
            <a:off x="638450" y="356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https://makeup-api.herokuapp.com/api/v1/products.json?brand=maybelline</a:t>
            </a:r>
            <a:endParaRPr sz="1300"/>
          </a:p>
        </p:txBody>
      </p:sp>
      <p:sp>
        <p:nvSpPr>
          <p:cNvPr id="457" name="Google Shape;457;p6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64"/>
          <p:cNvPicPr preferRelativeResize="0"/>
          <p:nvPr/>
        </p:nvPicPr>
        <p:blipFill rotWithShape="1">
          <a:blip r:embed="rId4">
            <a:alphaModFix/>
          </a:blip>
          <a:srcRect b="1960" l="0" r="0" t="0"/>
          <a:stretch/>
        </p:blipFill>
        <p:spPr>
          <a:xfrm>
            <a:off x="878513" y="1045450"/>
            <a:ext cx="7408875" cy="369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7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>
                <a:solidFill>
                  <a:srgbClr val="343A40"/>
                </a:solidFill>
                <a:latin typeface="Montserrat"/>
                <a:ea typeface="Montserrat"/>
                <a:cs typeface="Montserrat"/>
                <a:sym typeface="Montserrat"/>
              </a:rPr>
              <a:t>ou’ll send a request and get back information</a:t>
            </a:r>
            <a:endParaRPr b="1" sz="1700">
              <a:solidFill>
                <a:srgbClr val="343A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050" y="2386900"/>
            <a:ext cx="4723574" cy="25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5"/>
          <p:cNvSpPr txBox="1"/>
          <p:nvPr>
            <p:ph type="title"/>
          </p:nvPr>
        </p:nvSpPr>
        <p:spPr>
          <a:xfrm>
            <a:off x="638450" y="356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https://makeup-api.herokuapp.com/api/v1/products.json?brand=maybelline</a:t>
            </a:r>
            <a:endParaRPr sz="1300"/>
          </a:p>
        </p:txBody>
      </p:sp>
      <p:sp>
        <p:nvSpPr>
          <p:cNvPr id="464" name="Google Shape;464;p6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75" y="977600"/>
            <a:ext cx="7587400" cy="380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4500" y="803375"/>
            <a:ext cx="1684401" cy="8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(Reminder) Things we need to get started:</a:t>
            </a:r>
            <a:endParaRPr sz="2700"/>
          </a:p>
        </p:txBody>
      </p:sp>
      <p:sp>
        <p:nvSpPr>
          <p:cNvPr id="472" name="Google Shape;472;p6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AutoNum type="arabicPeriod"/>
            </a:pPr>
            <a:r>
              <a:rPr lang="en">
                <a:solidFill>
                  <a:srgbClr val="00FFFF"/>
                </a:solidFill>
              </a:rPr>
              <a:t>URL endpoint</a:t>
            </a:r>
            <a:endParaRPr>
              <a:solidFill>
                <a:srgbClr val="00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AutoNum type="arabicPeriod"/>
            </a:pPr>
            <a:r>
              <a:rPr lang="en">
                <a:solidFill>
                  <a:srgbClr val="00FFFF"/>
                </a:solidFill>
              </a:rPr>
              <a:t>Newtonsoft.Json Nuget Package (allows us to parse)</a:t>
            </a:r>
            <a:endParaRPr>
              <a:solidFill>
                <a:srgbClr val="00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AutoNum type="arabicPeriod"/>
            </a:pPr>
            <a:r>
              <a:rPr lang="en">
                <a:solidFill>
                  <a:srgbClr val="00FFFF"/>
                </a:solidFill>
              </a:rPr>
              <a:t>HTTP Client (to send requests)</a:t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Recommended:</a:t>
            </a:r>
            <a:r>
              <a:rPr lang="en"/>
              <a:t> Download Postman to your desktop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Download Postman | Get Started for Free</a:t>
            </a:r>
            <a:endParaRPr/>
          </a:p>
        </p:txBody>
      </p:sp>
      <p:pic>
        <p:nvPicPr>
          <p:cNvPr id="473" name="Google Shape;47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900" y="3378925"/>
            <a:ext cx="2604749" cy="96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 for Exercise 2</a:t>
            </a:r>
            <a:endParaRPr/>
          </a:p>
        </p:txBody>
      </p:sp>
      <p:sp>
        <p:nvSpPr>
          <p:cNvPr id="479" name="Google Shape;479;p67"/>
          <p:cNvSpPr txBox="1"/>
          <p:nvPr>
            <p:ph idx="1" type="body"/>
          </p:nvPr>
        </p:nvSpPr>
        <p:spPr>
          <a:xfrm>
            <a:off x="460950" y="19403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MUST create openweatherMap account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and activate key with link sent to email!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URL EndPoint to find weather by city in Fahrenheit: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DB7AD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DB7AD"/>
                </a:solidFill>
                <a:highlight>
                  <a:srgbClr val="1A1D1E"/>
                </a:highlight>
                <a:latin typeface="Roboto"/>
                <a:ea typeface="Roboto"/>
                <a:cs typeface="Roboto"/>
                <a:sym typeface="Roboto"/>
              </a:rPr>
              <a:t>https://api.openweathermap.org/data/2.5/weather?q=</a:t>
            </a:r>
            <a:r>
              <a:rPr lang="en" sz="1200">
                <a:solidFill>
                  <a:srgbClr val="F17451"/>
                </a:solidFill>
                <a:highlight>
                  <a:srgbClr val="1A1D1E"/>
                </a:highlight>
                <a:latin typeface="Roboto"/>
                <a:ea typeface="Roboto"/>
                <a:cs typeface="Roboto"/>
                <a:sym typeface="Roboto"/>
              </a:rPr>
              <a:t>{city name}</a:t>
            </a:r>
            <a:r>
              <a:rPr lang="en" sz="1200">
                <a:solidFill>
                  <a:srgbClr val="BDB7AD"/>
                </a:solidFill>
                <a:highlight>
                  <a:srgbClr val="1A1D1E"/>
                </a:highlight>
                <a:latin typeface="Roboto"/>
                <a:ea typeface="Roboto"/>
                <a:cs typeface="Roboto"/>
                <a:sym typeface="Roboto"/>
              </a:rPr>
              <a:t>&amp;appid=</a:t>
            </a:r>
            <a:r>
              <a:rPr lang="en" sz="1200">
                <a:solidFill>
                  <a:srgbClr val="F17451"/>
                </a:solidFill>
                <a:highlight>
                  <a:srgbClr val="1A1D1E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{API key}</a:t>
            </a:r>
            <a:r>
              <a:rPr lang="en" sz="12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&amp;units=imperial</a:t>
            </a:r>
            <a:endParaRPr sz="12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0" name="Google Shape;48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350" y="318175"/>
            <a:ext cx="1977050" cy="20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699" y="572600"/>
            <a:ext cx="6538974" cy="43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400"/>
              <a:buChar char="●"/>
            </a:pPr>
            <a:r>
              <a:rPr lang="en">
                <a:solidFill>
                  <a:srgbClr val="343A40"/>
                </a:solidFill>
              </a:rPr>
              <a:t>It saves you from having to write code when you can use someone else’s information</a:t>
            </a:r>
            <a:endParaRPr>
              <a:solidFill>
                <a:srgbClr val="343A4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43A4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alt_text"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725" y="2785825"/>
            <a:ext cx="1666875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2487850" y="2439275"/>
            <a:ext cx="4726800" cy="21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2CEC6"/>
                </a:solidFill>
                <a:highlight>
                  <a:srgbClr val="1A1D1E"/>
                </a:highlight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1" lang="en" sz="1200">
                <a:solidFill>
                  <a:srgbClr val="D2CEC6"/>
                </a:solidFill>
                <a:highlight>
                  <a:srgbClr val="1A1D1E"/>
                </a:highlight>
                <a:latin typeface="Roboto"/>
                <a:ea typeface="Roboto"/>
                <a:cs typeface="Roboto"/>
                <a:sym typeface="Roboto"/>
              </a:rPr>
              <a:t>or example</a:t>
            </a:r>
            <a:r>
              <a:rPr lang="en" sz="1200">
                <a:solidFill>
                  <a:srgbClr val="D2CEC6"/>
                </a:solidFill>
                <a:highlight>
                  <a:srgbClr val="1A1D1E"/>
                </a:highlight>
                <a:latin typeface="Roboto"/>
                <a:ea typeface="Roboto"/>
                <a:cs typeface="Roboto"/>
                <a:sym typeface="Roboto"/>
              </a:rPr>
              <a:t>, let's say you wanted to create an app that shows how to get to the nearest dog park. </a:t>
            </a:r>
            <a:endParaRPr sz="1200">
              <a:solidFill>
                <a:srgbClr val="D2CEC6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2CEC6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D2CEC6"/>
                </a:solidFill>
                <a:highlight>
                  <a:srgbClr val="1A1D1E"/>
                </a:highlight>
                <a:latin typeface="Roboto"/>
                <a:ea typeface="Roboto"/>
                <a:cs typeface="Roboto"/>
                <a:sym typeface="Roboto"/>
              </a:rPr>
              <a:t>We don’t have to create our own google maps. We can use </a:t>
            </a:r>
            <a:r>
              <a:rPr lang="en" sz="1200">
                <a:solidFill>
                  <a:srgbClr val="D2CEC6"/>
                </a:solidFill>
                <a:highlight>
                  <a:srgbClr val="1A1D1E"/>
                </a:highlight>
                <a:latin typeface="Roboto"/>
                <a:ea typeface="Roboto"/>
                <a:cs typeface="Roboto"/>
                <a:sym typeface="Roboto"/>
              </a:rPr>
              <a:t>their</a:t>
            </a:r>
            <a:r>
              <a:rPr lang="en" sz="1200">
                <a:solidFill>
                  <a:srgbClr val="D2CEC6"/>
                </a:solidFill>
                <a:highlight>
                  <a:srgbClr val="1A1D1E"/>
                </a:highlight>
                <a:latin typeface="Roboto"/>
                <a:ea typeface="Roboto"/>
                <a:cs typeface="Roboto"/>
                <a:sym typeface="Roboto"/>
              </a:rPr>
              <a:t> existing API. </a:t>
            </a:r>
            <a:endParaRPr sz="1200">
              <a:solidFill>
                <a:srgbClr val="D2CEC6"/>
              </a:solidFill>
              <a:highlight>
                <a:srgbClr val="1A1D1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4">
            <a:alphaModFix/>
          </a:blip>
          <a:srcRect b="15820" l="0" r="0" t="23749"/>
          <a:stretch/>
        </p:blipFill>
        <p:spPr>
          <a:xfrm>
            <a:off x="7465800" y="3166450"/>
            <a:ext cx="1032125" cy="103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an API using: 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400"/>
              <a:buChar char="●"/>
            </a:pPr>
            <a:r>
              <a:rPr lang="en" sz="1100">
                <a:solidFill>
                  <a:srgbClr val="D2CEC6"/>
                </a:solidFill>
              </a:rPr>
              <a:t>console application </a:t>
            </a:r>
            <a:endParaRPr sz="1100">
              <a:solidFill>
                <a:srgbClr val="D2CEC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400"/>
              <a:buChar char="●"/>
            </a:pPr>
            <a:r>
              <a:rPr lang="en" sz="1100">
                <a:solidFill>
                  <a:srgbClr val="D2CEC6"/>
                </a:solidFill>
              </a:rPr>
              <a:t>browser </a:t>
            </a:r>
            <a:endParaRPr sz="1100">
              <a:solidFill>
                <a:srgbClr val="D2CEC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400"/>
              <a:buChar char="●"/>
            </a:pPr>
            <a:r>
              <a:rPr lang="en" sz="1100">
                <a:solidFill>
                  <a:srgbClr val="D2CEC6"/>
                </a:solidFill>
              </a:rPr>
              <a:t>desktop application </a:t>
            </a:r>
            <a:endParaRPr sz="1100">
              <a:solidFill>
                <a:srgbClr val="D2CEC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400"/>
              <a:buChar char="●"/>
            </a:pPr>
            <a:r>
              <a:rPr lang="en" sz="1100">
                <a:solidFill>
                  <a:srgbClr val="D2CEC6"/>
                </a:solidFill>
              </a:rPr>
              <a:t>mobile application</a:t>
            </a:r>
            <a:endParaRPr sz="1100">
              <a:solidFill>
                <a:srgbClr val="D2CEC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2CEC6"/>
              </a:buClr>
              <a:buSzPts val="1400"/>
              <a:buChar char="●"/>
            </a:pPr>
            <a:r>
              <a:rPr lang="en" sz="1100">
                <a:solidFill>
                  <a:srgbClr val="D2CEC6"/>
                </a:solidFill>
              </a:rPr>
              <a:t>etc</a:t>
            </a:r>
            <a:endParaRPr>
              <a:solidFill>
                <a:srgbClr val="D2CEC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client </a:t>
            </a:r>
            <a:r>
              <a:rPr lang="en" sz="1200">
                <a:solidFill>
                  <a:srgbClr val="D2CEC6"/>
                </a:solidFill>
              </a:rPr>
              <a:t>- application or software that consumes or interacts with an API. </a:t>
            </a:r>
            <a:endParaRPr sz="1200">
              <a:solidFill>
                <a:srgbClr val="D2CEC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D2CEC6"/>
                </a:solidFill>
              </a:rPr>
              <a:t>The client sends requests to the API and receives responses in return.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850" y="2886150"/>
            <a:ext cx="1682950" cy="19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Javascript Object Notation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</a:t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-2950775" y="3580575"/>
            <a:ext cx="2829900" cy="1372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0625" y="2701098"/>
            <a:ext cx="2488650" cy="18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ueCoders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